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59" r:id="rId6"/>
    <p:sldId id="261" r:id="rId7"/>
    <p:sldId id="262" r:id="rId8"/>
    <p:sldId id="263" r:id="rId9"/>
    <p:sldId id="264" r:id="rId1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Dowolny kształt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ytuł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17" name="Podtytuł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30" name="Symbol zastępczy daty 29"/>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19" name="Symbol zastępczy stopki 18"/>
          <p:cNvSpPr>
            <a:spLocks noGrp="1"/>
          </p:cNvSpPr>
          <p:nvPr>
            <p:ph type="ftr" sz="quarter" idx="11"/>
          </p:nvPr>
        </p:nvSpPr>
        <p:spPr/>
        <p:txBody>
          <a:bodyPr/>
          <a:lstStyle/>
          <a:p>
            <a:endParaRPr lang="pl-PL"/>
          </a:p>
        </p:txBody>
      </p:sp>
      <p:sp>
        <p:nvSpPr>
          <p:cNvPr id="27" name="Symbol zastępczy numeru slajdu 26"/>
          <p:cNvSpPr>
            <a:spLocks noGrp="1"/>
          </p:cNvSpPr>
          <p:nvPr>
            <p:ph type="sldNum" sz="quarter" idx="12"/>
          </p:nvPr>
        </p:nvSpPr>
        <p:spPr/>
        <p:txBody>
          <a:bodyPr/>
          <a:lstStyle/>
          <a:p>
            <a:fld id="{589B7C76-EFF2-4CD8-A475-4750F11B4BC6}"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transition>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lgn="l">
              <a:defRPr/>
            </a:lvl1p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Dowolny kształt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ytuł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1143000"/>
          </a:xfrm>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320"/>
            <a:ext cx="7470648" cy="1143000"/>
          </a:xfrm>
        </p:spPr>
        <p:txBody>
          <a:bodyPr anchor="ctr"/>
          <a:lstStyle>
            <a:lvl1pPr algn="l">
              <a:defRPr sz="4600"/>
            </a:lvl1pPr>
          </a:lstStyle>
          <a:p>
            <a:r>
              <a:rPr kumimoji="0" lang="pl-PL" smtClean="0"/>
              <a:t>Kliknij, aby edytować styl</a:t>
            </a:r>
            <a:endParaRPr kumimoji="0" lang="en-US"/>
          </a:p>
        </p:txBody>
      </p:sp>
      <p:sp>
        <p:nvSpPr>
          <p:cNvPr id="7" name="Symbol zastępczy daty 6"/>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8" name="Symbol zastępczy numeru slajdu 7"/>
          <p:cNvSpPr>
            <a:spLocks noGrp="1"/>
          </p:cNvSpPr>
          <p:nvPr>
            <p:ph type="sldNum" sz="quarter" idx="11"/>
          </p:nvPr>
        </p:nvSpPr>
        <p:spPr/>
        <p:txBody>
          <a:bodyPr/>
          <a:lstStyle/>
          <a:p>
            <a:fld id="{589B7C76-EFF2-4CD8-A475-4750F11B4BC6}" type="slidenum">
              <a:rPr lang="pl-PL" smtClean="0"/>
              <a:pPr/>
              <a:t>‹#›</a:t>
            </a:fld>
            <a:endParaRPr lang="pl-PL"/>
          </a:p>
        </p:txBody>
      </p:sp>
      <p:sp>
        <p:nvSpPr>
          <p:cNvPr id="9" name="Symbol zastępczy stopki 8"/>
          <p:cNvSpPr>
            <a:spLocks noGrp="1"/>
          </p:cNvSpPr>
          <p:nvPr>
            <p:ph type="ftr" sz="quarter" idx="12"/>
          </p:nvPr>
        </p:nvSpPr>
        <p:spPr/>
        <p:txBody>
          <a:bodyPr/>
          <a:lstStyle/>
          <a:p>
            <a:endParaRPr lang="pl-PL"/>
          </a:p>
        </p:txBody>
      </p:sp>
    </p:spTree>
  </p:cSld>
  <p:clrMapOvr>
    <a:masterClrMapping/>
  </p:clrMapOvr>
  <p:transition>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66221E02-25CB-4963-84BC-0813985E7D90}" type="datetimeFigureOut">
              <a:rPr lang="pl-PL" smtClean="0"/>
              <a:pPr/>
              <a:t>2013-02-03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a:xfrm>
            <a:off x="8156448" y="6422064"/>
            <a:ext cx="762000" cy="365125"/>
          </a:xfrm>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pl-PL" smtClean="0"/>
              <a:t>Kliknij ikonę, aby dodać obraz</a:t>
            </a:r>
            <a:endParaRPr kumimoji="0" lang="en-US" dirty="0"/>
          </a:p>
        </p:txBody>
      </p:sp>
      <p:sp>
        <p:nvSpPr>
          <p:cNvPr id="4" name="Symbol zastępczy tekstu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a:xfrm>
            <a:off x="457200" y="6422064"/>
            <a:ext cx="2133600" cy="365125"/>
          </a:xfrm>
        </p:spPr>
        <p:txBody>
          <a:bodyPr/>
          <a:lstStyle/>
          <a:p>
            <a:fld id="{66221E02-25CB-4963-84BC-0813985E7D90}" type="datetimeFigureOut">
              <a:rPr lang="pl-PL" smtClean="0"/>
              <a:pPr/>
              <a:t>2013-02-03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transition>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Dowolny kształt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Dowolny kształt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Symbol zastępczy tytułu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6221E02-25CB-4963-84BC-0813985E7D90}" type="datetimeFigureOut">
              <a:rPr lang="pl-PL" smtClean="0"/>
              <a:pPr/>
              <a:t>2013-02-03</a:t>
            </a:fld>
            <a:endParaRPr lang="pl-PL"/>
          </a:p>
        </p:txBody>
      </p:sp>
      <p:sp>
        <p:nvSpPr>
          <p:cNvPr id="22" name="Symbol zastępczy stopki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pl-PL"/>
          </a:p>
        </p:txBody>
      </p:sp>
      <p:sp>
        <p:nvSpPr>
          <p:cNvPr id="18" name="Symbol zastępczy numeru slajd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89B7C76-EFF2-4CD8-A475-4750F11B4BC6}" type="slidenum">
              <a:rPr lang="pl-PL" smtClean="0"/>
              <a:pPr/>
              <a:t>‹#›</a:t>
            </a:fld>
            <a:endParaRPr lang="pl-PL"/>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strips dir="rd"/>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uczdziecko.pl/uploads/pics/1a_09.JPG" TargetMode="Externa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1357290" y="1928802"/>
            <a:ext cx="6480048" cy="1928826"/>
          </a:xfrm>
        </p:spPr>
        <p:txBody>
          <a:bodyPr>
            <a:normAutofit fontScale="90000"/>
          </a:bodyPr>
          <a:lstStyle/>
          <a:p>
            <a:r>
              <a:rPr lang="pl-PL" sz="40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„Nie wystarczy przekroczyć próg, trzeba iść w głąb.”</a:t>
            </a:r>
            <a:r>
              <a:rPr sz="4000" b="0" cap="none"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sz="2700" b="0" cap="none" smtClean="0">
                <a:ln w="18415" cmpd="sng">
                  <a:solidFill>
                    <a:srgbClr val="FFFFFF"/>
                  </a:solidFill>
                  <a:prstDash val="solid"/>
                </a:ln>
                <a:solidFill>
                  <a:srgbClr val="FFFFFF"/>
                </a:solidFill>
                <a:effectLst>
                  <a:outerShdw blurRad="63500" dir="3600000" algn="tl" rotWithShape="0">
                    <a:srgbClr val="000000">
                      <a:alpha val="70000"/>
                    </a:srgbClr>
                  </a:outerShdw>
                </a:effectLst>
              </a:rPr>
              <a:t>Jan Paweł II</a:t>
            </a:r>
            <a:r>
              <a:rPr lang="pl-PL"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pl-PL"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endParaRPr lang="pl-PL" b="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Podtytuł 2"/>
          <p:cNvSpPr>
            <a:spLocks noGrp="1"/>
          </p:cNvSpPr>
          <p:nvPr>
            <p:ph type="subTitle" idx="1"/>
          </p:nvPr>
        </p:nvSpPr>
        <p:spPr>
          <a:xfrm>
            <a:off x="1357290" y="214290"/>
            <a:ext cx="7215238" cy="1571636"/>
          </a:xfrm>
        </p:spPr>
        <p:txBody>
          <a:bodyPr/>
          <a:lstStyle/>
          <a:p>
            <a:pPr algn="ctr"/>
            <a:r>
              <a:rPr lang="pl-PL"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Przekroczenie progu szkolnego </a:t>
            </a:r>
            <a:r>
              <a:rPr lang="pl-PL"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pl-PL" sz="4400"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klasa III / IV</a:t>
            </a:r>
            <a:endParaRPr lang="pl-PL"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endParaRPr lang="pl-PL" dirty="0"/>
          </a:p>
        </p:txBody>
      </p:sp>
      <p:pic>
        <p:nvPicPr>
          <p:cNvPr id="4" name="Obraz 3" descr="http://www.uczdziecko.pl/uploads/pics/1a_09.JPG">
            <a:hlinkClick r:id="rId2"/>
          </p:cNvPr>
          <p:cNvPicPr/>
          <p:nvPr/>
        </p:nvPicPr>
        <p:blipFill>
          <a:blip r:embed="rId3"/>
          <a:srcRect/>
          <a:stretch>
            <a:fillRect/>
          </a:stretch>
        </p:blipFill>
        <p:spPr bwMode="auto">
          <a:xfrm>
            <a:off x="928662" y="3786190"/>
            <a:ext cx="3357586" cy="2466977"/>
          </a:xfrm>
          <a:prstGeom prst="rect">
            <a:avLst/>
          </a:prstGeom>
          <a:noFill/>
          <a:ln w="9525">
            <a:noFill/>
            <a:miter lim="800000"/>
            <a:headEnd/>
            <a:tailEnd/>
          </a:ln>
        </p:spPr>
      </p:pic>
      <p:pic>
        <p:nvPicPr>
          <p:cNvPr id="5" name="Obraz 4" descr="uczen 2.gif"/>
          <p:cNvPicPr>
            <a:picLocks noChangeAspect="1"/>
          </p:cNvPicPr>
          <p:nvPr/>
        </p:nvPicPr>
        <p:blipFill>
          <a:blip r:embed="rId4"/>
          <a:stretch>
            <a:fillRect/>
          </a:stretch>
        </p:blipFill>
        <p:spPr>
          <a:xfrm>
            <a:off x="6429388" y="3819622"/>
            <a:ext cx="2214578" cy="2338297"/>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To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000" fill="hold"/>
                                        <p:tgtEl>
                                          <p:spTgt spid="2"/>
                                        </p:tgtEl>
                                        <p:attrNameLst>
                                          <p:attrName>ppt_x</p:attrName>
                                        </p:attrNameLst>
                                      </p:cBhvr>
                                      <p:tavLst>
                                        <p:tav tm="0">
                                          <p:val>
                                            <p:strVal val="0-#ppt_w/2"/>
                                          </p:val>
                                        </p:tav>
                                        <p:tav tm="100000">
                                          <p:val>
                                            <p:strVal val="#ppt_x"/>
                                          </p:val>
                                        </p:tav>
                                      </p:tavLst>
                                    </p:anim>
                                    <p:anim calcmode="lin" valueType="num">
                                      <p:cBhvr additive="base">
                                        <p:cTn id="1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4)">
                                      <p:cBhvr>
                                        <p:cTn id="23" dur="2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mph" presetSubtype="0" fill="hold" grpId="1" nodeType="clickEffect">
                                  <p:stCondLst>
                                    <p:cond delay="0"/>
                                  </p:stCondLst>
                                  <p:childTnLst>
                                    <p:animScale>
                                      <p:cBhvr>
                                        <p:cTn id="27"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sp>
        <p:nvSpPr>
          <p:cNvPr id="3" name="Symbol zastępczy zawartości 2"/>
          <p:cNvSpPr>
            <a:spLocks noGrp="1"/>
          </p:cNvSpPr>
          <p:nvPr>
            <p:ph idx="1"/>
          </p:nvPr>
        </p:nvSpPr>
        <p:spPr>
          <a:xfrm>
            <a:off x="285720" y="1600200"/>
            <a:ext cx="8501122" cy="4525963"/>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just">
              <a:buNone/>
            </a:pPr>
            <a:r>
              <a:rPr lang="pl-PL"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Przejście dziecka z klasy III do IV to kolejny próg w jego życiu. Przed nimi następny szczebel edukacji. Zmiany z nim związane są nieuchronne. Dziecko musi przejść okres adaptacji do nowych warunków szkolnych, a rodzice i nauczyciele powinni im w tym pomóc. Przygotowanie do zmiany należy rozpocząć się już w III klasie. </a:t>
            </a:r>
          </a:p>
          <a:p>
            <a:endParaRPr lang="pl-PL"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4" name="Obraz 3" descr="617.gif"/>
          <p:cNvPicPr>
            <a:picLocks noChangeAspect="1"/>
          </p:cNvPicPr>
          <p:nvPr/>
        </p:nvPicPr>
        <p:blipFill>
          <a:blip r:embed="rId2"/>
          <a:stretch>
            <a:fillRect/>
          </a:stretch>
        </p:blipFill>
        <p:spPr>
          <a:xfrm>
            <a:off x="7500958" y="4929198"/>
            <a:ext cx="1285884" cy="1736606"/>
          </a:xfrm>
          <a:prstGeom prst="rect">
            <a:avLst/>
          </a:prstGeom>
        </p:spPr>
      </p:pic>
      <p:pic>
        <p:nvPicPr>
          <p:cNvPr id="5" name="Obraz 4" descr="298.gif"/>
          <p:cNvPicPr>
            <a:picLocks noChangeAspect="1"/>
          </p:cNvPicPr>
          <p:nvPr/>
        </p:nvPicPr>
        <p:blipFill>
          <a:blip r:embed="rId3"/>
          <a:stretch>
            <a:fillRect/>
          </a:stretch>
        </p:blipFill>
        <p:spPr>
          <a:xfrm>
            <a:off x="1000100" y="285728"/>
            <a:ext cx="1005040" cy="1357322"/>
          </a:xfrm>
          <a:prstGeom prst="rect">
            <a:avLst/>
          </a:prstGeom>
        </p:spPr>
      </p:pic>
      <p:pic>
        <p:nvPicPr>
          <p:cNvPr id="6" name="Obraz 5" descr="297.gif"/>
          <p:cNvPicPr>
            <a:picLocks noChangeAspect="1"/>
          </p:cNvPicPr>
          <p:nvPr/>
        </p:nvPicPr>
        <p:blipFill>
          <a:blip r:embed="rId4"/>
          <a:stretch>
            <a:fillRect/>
          </a:stretch>
        </p:blipFill>
        <p:spPr>
          <a:xfrm>
            <a:off x="7429520" y="214290"/>
            <a:ext cx="1066801" cy="1440731"/>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Right)">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par>
                                <p:cTn id="13" presetID="8" presetClass="entr" presetSubtype="16"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amond(in)">
                                      <p:cBhvr>
                                        <p:cTn id="15" dur="2000"/>
                                        <p:tgtEl>
                                          <p:spTgt spid="6"/>
                                        </p:tgtEl>
                                      </p:cBhvr>
                                    </p:animEffect>
                                  </p:childTnLst>
                                </p:cTn>
                              </p:par>
                              <p:par>
                                <p:cTn id="16" presetID="8" presetClass="entr" presetSubtype="1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85786" y="285728"/>
            <a:ext cx="7753352" cy="1285884"/>
          </a:xfrm>
        </p:spPr>
        <p:style>
          <a:lnRef idx="1">
            <a:schemeClr val="accent3"/>
          </a:lnRef>
          <a:fillRef idx="3">
            <a:schemeClr val="accent3"/>
          </a:fillRef>
          <a:effectRef idx="2">
            <a:schemeClr val="accent3"/>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pl-PL"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Zanim zastanowimy się, w jaki sposób można pomóc dziecku, przyjrzyjmy się jak ono przeżywa tę zmianę</a:t>
            </a:r>
            <a:r>
              <a:rPr lang="pl-PL"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pl-PL"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ymbol zastępczy zawartości 2"/>
          <p:cNvSpPr>
            <a:spLocks noGrp="1"/>
          </p:cNvSpPr>
          <p:nvPr>
            <p:ph idx="1"/>
          </p:nvPr>
        </p:nvSpPr>
        <p:spPr>
          <a:xfrm>
            <a:off x="214282" y="1928802"/>
            <a:ext cx="8643998" cy="1257295"/>
          </a:xfrm>
        </p:spPr>
        <p:style>
          <a:lnRef idx="1">
            <a:schemeClr val="accent3"/>
          </a:lnRef>
          <a:fillRef idx="2">
            <a:schemeClr val="accent3"/>
          </a:fillRef>
          <a:effectRef idx="1">
            <a:schemeClr val="accent3"/>
          </a:effectRef>
          <a:fontRef idx="minor">
            <a:schemeClr val="dk1"/>
          </a:fontRef>
        </p:style>
        <p:txBody>
          <a:bodyPr>
            <a:normAutofit fontScale="25000" lnSpcReduction="20000"/>
          </a:bodyPr>
          <a:lstStyle/>
          <a:p>
            <a:pPr algn="just">
              <a:lnSpc>
                <a:spcPct val="120000"/>
              </a:lnSpc>
              <a:buFont typeface="Wingdings" pitchFamily="2" charset="2"/>
              <a:buChar char="Ø"/>
            </a:pPr>
            <a:r>
              <a:rPr lang="pl-PL" sz="8000" b="1" dirty="0" smtClean="0"/>
              <a:t>Dziecko w okresie kształcenia zintegrowanego miało więcej czasu na zabawę i odpoczynek. Uczeń czwartej klasy coraz więcej czasu musi poświęcić na naukę szkolną. Przyzwyczajenie się do mniej swobodnego trybu życia, jest dla niego trudne i przykre. </a:t>
            </a:r>
          </a:p>
          <a:p>
            <a:pPr>
              <a:buNone/>
            </a:pPr>
            <a:endParaRPr lang="pl-PL" sz="2400" dirty="0">
              <a:solidFill>
                <a:schemeClr val="bg2"/>
              </a:solidFill>
            </a:endParaRPr>
          </a:p>
        </p:txBody>
      </p:sp>
      <p:sp>
        <p:nvSpPr>
          <p:cNvPr id="4" name="Symbol zastępczy zawartości 2"/>
          <p:cNvSpPr txBox="1">
            <a:spLocks/>
          </p:cNvSpPr>
          <p:nvPr/>
        </p:nvSpPr>
        <p:spPr>
          <a:xfrm>
            <a:off x="214282" y="3429000"/>
            <a:ext cx="8643998" cy="2214578"/>
          </a:xfrm>
          <a:prstGeom prst="rect">
            <a:avLst/>
          </a:prstGeom>
        </p:spPr>
        <p:style>
          <a:lnRef idx="1">
            <a:schemeClr val="accent3"/>
          </a:lnRef>
          <a:fillRef idx="2">
            <a:schemeClr val="accent3"/>
          </a:fillRef>
          <a:effectRef idx="1">
            <a:schemeClr val="accent3"/>
          </a:effectRef>
          <a:fontRef idx="minor">
            <a:schemeClr val="dk1"/>
          </a:fontRef>
        </p:style>
        <p:txBody>
          <a:bodyPr vert="horz">
            <a:noAutofit/>
          </a:bodyPr>
          <a:lstStyle/>
          <a:p>
            <a:pPr marL="420624" lvl="0" indent="-384048" algn="just">
              <a:buClr>
                <a:schemeClr val="accent1"/>
              </a:buClr>
              <a:buSzPct val="80000"/>
              <a:buFont typeface="Wingdings" pitchFamily="2" charset="2"/>
              <a:buChar char="Ø"/>
            </a:pPr>
            <a:r>
              <a:rPr lang="pl-PL" sz="2000" b="1" dirty="0" smtClean="0"/>
              <a:t>Dziecko przede wszystkim przeżywa „stratę” swojej Pani, która przez lata nauczania początkowego stanowiła dla niego autorytetem. Nagle jej miejsce zaczyna zastępować wiele nieznanych osób. Pełnią oni odmienną rolę niż poprzedni nauczyciel, mają różne wymagania, metody nauczania i egzekwowania wiedzy. Musi podjąć nowe starania, aby zdobyć dobrą pozycję u nowego nauczyciela. </a:t>
            </a:r>
            <a:endParaRPr kumimoji="0" lang="pl-PL" sz="2000" b="1" i="0" u="none" strike="noStrike" kern="1200" cap="none" spc="0" normalizeH="0" baseline="0" noProof="0" dirty="0">
              <a:ln>
                <a:noFill/>
              </a:ln>
              <a:solidFill>
                <a:schemeClr val="bg2"/>
              </a:solidFill>
              <a:effectLst/>
              <a:uLnTx/>
              <a:uFillTx/>
              <a:latin typeface="+mn-lt"/>
              <a:ea typeface="+mn-ea"/>
              <a:cs typeface="+mn-cs"/>
            </a:endParaRPr>
          </a:p>
        </p:txBody>
      </p:sp>
      <p:pic>
        <p:nvPicPr>
          <p:cNvPr id="5" name="Obraz 4" descr="443.gif"/>
          <p:cNvPicPr>
            <a:picLocks noChangeAspect="1"/>
          </p:cNvPicPr>
          <p:nvPr/>
        </p:nvPicPr>
        <p:blipFill>
          <a:blip r:embed="rId2"/>
          <a:stretch>
            <a:fillRect/>
          </a:stretch>
        </p:blipFill>
        <p:spPr>
          <a:xfrm>
            <a:off x="1214414" y="5715016"/>
            <a:ext cx="7143760" cy="892970"/>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2000" fill="hold"/>
                                        <p:tgtEl>
                                          <p:spTgt spid="3">
                                            <p:bg/>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0" fill="hold"/>
                                        <p:tgtEl>
                                          <p:spTgt spid="4"/>
                                        </p:tgtEl>
                                        <p:attrNameLst>
                                          <p:attrName>ppt_x</p:attrName>
                                        </p:attrNameLst>
                                      </p:cBhvr>
                                      <p:tavLst>
                                        <p:tav tm="0">
                                          <p:val>
                                            <p:strVal val="1+#ppt_w/2"/>
                                          </p:val>
                                        </p:tav>
                                        <p:tav tm="100000">
                                          <p:val>
                                            <p:strVal val="#ppt_x"/>
                                          </p:val>
                                        </p:tav>
                                      </p:tavLst>
                                    </p:anim>
                                    <p:anim calcmode="lin" valueType="num">
                                      <p:cBhvr additive="base">
                                        <p:cTn id="26"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amond(in)">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p:txBody>
          <a:bodyPr/>
          <a:lstStyle/>
          <a:p>
            <a:endParaRPr lang="pl-PL"/>
          </a:p>
        </p:txBody>
      </p:sp>
      <p:sp>
        <p:nvSpPr>
          <p:cNvPr id="7" name="Symbol zastępczy zawartości 2"/>
          <p:cNvSpPr txBox="1">
            <a:spLocks/>
          </p:cNvSpPr>
          <p:nvPr/>
        </p:nvSpPr>
        <p:spPr>
          <a:xfrm>
            <a:off x="214282" y="642918"/>
            <a:ext cx="8643998" cy="1785950"/>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25000" lnSpcReduction="20000"/>
          </a:bodyPr>
          <a:lstStyle/>
          <a:p>
            <a:pPr marL="420624" lvl="0" indent="-384048" algn="just">
              <a:lnSpc>
                <a:spcPct val="120000"/>
              </a:lnSpc>
              <a:spcBef>
                <a:spcPct val="20000"/>
              </a:spcBef>
              <a:buClr>
                <a:schemeClr val="accent1"/>
              </a:buClr>
              <a:buSzPct val="80000"/>
              <a:buFont typeface="Wingdings" pitchFamily="2" charset="2"/>
              <a:buChar char="Ø"/>
            </a:pPr>
            <a:r>
              <a:rPr lang="pl-PL" sz="8000" b="1" dirty="0" smtClean="0"/>
              <a:t>Kształcenie zintegrowane zostaje zastąpione nauczaniem z podziałem na przedmioty. W związku z tym może zwiększyć się liczba niepowodzeń szkolnych. Dziecko, które do tej pory świetnie radziło sobie z nauką, zaczyna mieć problemy z niektórymi przedmiotami, czyli już nie zawsze jest „dobrym uczniem”. </a:t>
            </a:r>
            <a:endParaRPr kumimoji="0" lang="pl-PL" sz="2400" b="1" i="0" u="none" strike="noStrike" kern="1200" cap="none" spc="0" normalizeH="0" baseline="0" noProof="0" dirty="0">
              <a:ln>
                <a:noFill/>
              </a:ln>
              <a:solidFill>
                <a:schemeClr val="bg2"/>
              </a:solidFill>
              <a:effectLst/>
              <a:uLnTx/>
              <a:uFillTx/>
              <a:latin typeface="+mn-lt"/>
              <a:ea typeface="+mn-ea"/>
              <a:cs typeface="+mn-cs"/>
            </a:endParaRPr>
          </a:p>
        </p:txBody>
      </p:sp>
      <p:sp>
        <p:nvSpPr>
          <p:cNvPr id="9" name="Symbol zastępczy zawartości 2"/>
          <p:cNvSpPr txBox="1">
            <a:spLocks/>
          </p:cNvSpPr>
          <p:nvPr/>
        </p:nvSpPr>
        <p:spPr>
          <a:xfrm>
            <a:off x="214282" y="3000372"/>
            <a:ext cx="8643998" cy="2286016"/>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25000" lnSpcReduction="20000"/>
          </a:bodyPr>
          <a:lstStyle/>
          <a:p>
            <a:pPr marL="420624" indent="-384048" algn="just">
              <a:lnSpc>
                <a:spcPct val="120000"/>
              </a:lnSpc>
              <a:spcBef>
                <a:spcPct val="20000"/>
              </a:spcBef>
              <a:buClr>
                <a:schemeClr val="accent1"/>
              </a:buClr>
              <a:buSzPct val="80000"/>
              <a:buFont typeface="Wingdings" pitchFamily="2" charset="2"/>
              <a:buChar char="Ø"/>
            </a:pPr>
            <a:r>
              <a:rPr lang="pl-PL" sz="8000" b="1" dirty="0" smtClean="0"/>
              <a:t>Następną ważna zmiana, to sala lekcyjna. Do tej pory dziecko najczęściej miało zajęcia w jednej klasie. Znało ją jak swój dom. Teraz często będzie zmieniało sale i przyzwyczajało się do nowych pomieszczeń. Dla nas dorosłych zmiana taka wydaje się niewielka i nieistotna, ale u naszego dziecka może ona wywołać duże zaniepokojenie. </a:t>
            </a:r>
          </a:p>
          <a:p>
            <a:pPr marL="420624" lvl="0" indent="-384048" algn="just">
              <a:lnSpc>
                <a:spcPct val="120000"/>
              </a:lnSpc>
              <a:spcBef>
                <a:spcPct val="20000"/>
              </a:spcBef>
              <a:buClr>
                <a:schemeClr val="accent1"/>
              </a:buClr>
              <a:buSzPct val="80000"/>
              <a:buFont typeface="Wingdings" pitchFamily="2" charset="2"/>
              <a:buChar char="Ø"/>
            </a:pPr>
            <a:endParaRPr kumimoji="0" lang="pl-PL" sz="2400" b="1" i="0" u="none" strike="noStrike" kern="1200" cap="none" spc="0" normalizeH="0" baseline="0" noProof="0" dirty="0">
              <a:ln>
                <a:noFill/>
              </a:ln>
              <a:solidFill>
                <a:schemeClr val="bg2"/>
              </a:solidFill>
              <a:effectLst/>
              <a:uLnTx/>
              <a:uFillTx/>
              <a:latin typeface="+mn-lt"/>
              <a:ea typeface="+mn-ea"/>
              <a:cs typeface="+mn-cs"/>
            </a:endParaRPr>
          </a:p>
        </p:txBody>
      </p:sp>
      <p:pic>
        <p:nvPicPr>
          <p:cNvPr id="5" name="Obraz 4" descr="443.gif"/>
          <p:cNvPicPr>
            <a:picLocks noChangeAspect="1"/>
          </p:cNvPicPr>
          <p:nvPr/>
        </p:nvPicPr>
        <p:blipFill>
          <a:blip r:embed="rId2"/>
          <a:stretch>
            <a:fillRect/>
          </a:stretch>
        </p:blipFill>
        <p:spPr>
          <a:xfrm>
            <a:off x="0" y="5250672"/>
            <a:ext cx="9144000" cy="1143000"/>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1+#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2000" fill="hold"/>
                                        <p:tgtEl>
                                          <p:spTgt spid="9"/>
                                        </p:tgtEl>
                                        <p:attrNameLst>
                                          <p:attrName>ppt_x</p:attrName>
                                        </p:attrNameLst>
                                      </p:cBhvr>
                                      <p:tavLst>
                                        <p:tav tm="0">
                                          <p:val>
                                            <p:strVal val="1+#ppt_w/2"/>
                                          </p:val>
                                        </p:tav>
                                        <p:tav tm="100000">
                                          <p:val>
                                            <p:strVal val="#ppt_x"/>
                                          </p:val>
                                        </p:tav>
                                      </p:tavLst>
                                    </p:anim>
                                    <p:anim calcmode="lin" valueType="num">
                                      <p:cBhvr additive="base">
                                        <p:cTn id="19" dur="2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descr="342.gif"/>
          <p:cNvPicPr>
            <a:picLocks noChangeAspect="1"/>
          </p:cNvPicPr>
          <p:nvPr/>
        </p:nvPicPr>
        <p:blipFill>
          <a:blip r:embed="rId2"/>
          <a:stretch>
            <a:fillRect/>
          </a:stretch>
        </p:blipFill>
        <p:spPr>
          <a:xfrm>
            <a:off x="7000892" y="5214950"/>
            <a:ext cx="1885950" cy="1466850"/>
          </a:xfrm>
          <a:prstGeom prst="rect">
            <a:avLst/>
          </a:prstGeom>
        </p:spPr>
      </p:pic>
      <p:sp>
        <p:nvSpPr>
          <p:cNvPr id="3" name="Symbol zastępczy zawartości 2"/>
          <p:cNvSpPr>
            <a:spLocks noGrp="1"/>
          </p:cNvSpPr>
          <p:nvPr>
            <p:ph idx="1"/>
          </p:nvPr>
        </p:nvSpPr>
        <p:spPr>
          <a:xfrm>
            <a:off x="457200" y="500042"/>
            <a:ext cx="8329642" cy="5626121"/>
          </a:xfrm>
        </p:spPr>
        <p:txBody>
          <a:bodyPr>
            <a:normAutofit fontScale="55000" lnSpcReduction="20000"/>
          </a:bodyPr>
          <a:lstStyle/>
          <a:p>
            <a:pPr algn="just">
              <a:lnSpc>
                <a:spcPct val="170000"/>
              </a:lnSpc>
              <a:buNone/>
            </a:pPr>
            <a:r>
              <a:rPr lang="pl-PL"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 czwartej klasie nauka staje się trudniejsza. </a:t>
            </a:r>
          </a:p>
          <a:p>
            <a:pPr algn="just">
              <a:lnSpc>
                <a:spcPct val="170000"/>
              </a:lnSpc>
              <a:buNone/>
            </a:pPr>
            <a:r>
              <a:rPr lang="pl-PL"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b="1" dirty="0" smtClean="0"/>
              <a:t>Trzeba pracować więcej i szybciej. Wiele zadań wymaga od ucznia intensywnego myślenia. Ci uczniowie, którzy doskonale potrafili wykonywać polecenia, teraz kiedy muszą działać samodzielnie, już nie radzą sobie tak dobrze. Coraz więcej mają zadawanych prac domowych. Do tej pory zadania domowe polegały przede wszystkim na utrwaleniu nabytych umiejętności. Teraz niejednokrotnie wymagają one od dziecka znacznie większego wysiłku. Nauczyciele zadając lekcje do domu, czasami nie zwracają uwagi, że dziecko ma też do odrobienia prace domowe z innych przedmiotów. Niektórzy uczniowie nie nadążają z wypełnieniem wszystkich obowiązków. Tempo kształcenia jest dla nich zbyt wysokie, a nie zdążyli się jeszcze przyzwyczaić do tej zmiany i dobrze się zorganizować. Muszą teraz nauczyć się korzystania z różnych źródeł wiedzy: </a:t>
            </a:r>
            <a:r>
              <a:rPr lang="pl-PL" b="1" dirty="0" err="1" smtClean="0"/>
              <a:t>internetu</a:t>
            </a:r>
            <a:r>
              <a:rPr lang="pl-PL" b="1" dirty="0" smtClean="0"/>
              <a:t>, prasy, słowników, a nie tylko z podręcznika. </a:t>
            </a:r>
          </a:p>
          <a:p>
            <a:endParaRPr lang="pl-PL" b="1"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85720" y="274638"/>
            <a:ext cx="8572560" cy="1654164"/>
          </a:xfrm>
        </p:spPr>
        <p:txBody>
          <a:bodyPr>
            <a:normAutofit fontScale="90000"/>
          </a:bodyPr>
          <a:lstStyle/>
          <a:p>
            <a:r>
              <a:rPr lang="pl-PL"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rPr>
              <a:t>Okres adaptacji może przebiegać szybko i bez większego trudu. </a:t>
            </a:r>
            <a:br>
              <a:rPr lang="pl-PL"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rPr>
            </a:br>
            <a:r>
              <a:rPr lang="pl-PL" sz="2000" b="1" dirty="0" smtClean="0">
                <a:latin typeface="+mn-lt"/>
              </a:rPr>
              <a:t>Jednak u niektórych dzieci pojawiają się niepokojące zachowania: napięcia nerwowe, wybuchy złości, zamknięcie się w sobie, przygnębienie, unikanie szkoły. Świadczyć mogą one o tym, że dziecko silnie przeżywa tę zmianę i my rodzice koniecznie </a:t>
            </a:r>
            <a:r>
              <a:rPr lang="pl-PL" sz="27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musimy wtedy mu pomóc. </a:t>
            </a:r>
            <a:r>
              <a:rPr lang="pl-PL" sz="1800" dirty="0" smtClean="0"/>
              <a:t/>
            </a:r>
            <a:br>
              <a:rPr lang="pl-PL" sz="1800" dirty="0" smtClean="0"/>
            </a:br>
            <a:endParaRPr lang="pl-PL" sz="1800" b="1" dirty="0">
              <a:latin typeface="+mn-lt"/>
            </a:endParaRPr>
          </a:p>
        </p:txBody>
      </p:sp>
      <p:sp>
        <p:nvSpPr>
          <p:cNvPr id="4" name="Tytuł 1"/>
          <p:cNvSpPr txBox="1">
            <a:spLocks/>
          </p:cNvSpPr>
          <p:nvPr/>
        </p:nvSpPr>
        <p:spPr>
          <a:xfrm>
            <a:off x="285720" y="1714488"/>
            <a:ext cx="8572560" cy="2428892"/>
          </a:xfrm>
          <a:prstGeom prst="rect">
            <a:avLst/>
          </a:prstGeom>
        </p:spPr>
        <p:txBody>
          <a:bodyPr vert="horz" lIns="45720" rIns="45720" anchor="ctr">
            <a:normAutofit fontScale="97500" lnSpcReduction="10000"/>
          </a:bodyPr>
          <a:lstStyle/>
          <a:p>
            <a:pPr algn="just">
              <a:spcBef>
                <a:spcPct val="0"/>
              </a:spcBef>
            </a:pPr>
            <a:r>
              <a:rPr lang="pl-PL"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Przede wszystkim powinniśmy w połowie trzeciej klasy zacząć przygotowywać dziecko do zmiany. Musimy im opowiadać jak będzie wyglądała nauka w następnych klasach, jakie będą miały przedmioty, jak wygląda system oceniania. Nie wolno dziecka straszyć czwartą klasą. Nasza życzliwość i wyrozumiałość pomoże dziecku otworzyć się. Bądźmy uważni i cierpliwi. </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pl-PL" sz="1800" b="0" i="0" u="none" strike="noStrike" kern="1200" cap="none" spc="0" normalizeH="0" baseline="0" noProof="0" dirty="0" smtClean="0">
                <a:ln>
                  <a:noFill/>
                </a:ln>
                <a:solidFill>
                  <a:schemeClr val="tx1"/>
                </a:solidFill>
                <a:effectLst/>
                <a:uLnTx/>
                <a:uFillTx/>
                <a:latin typeface="+mj-lt"/>
                <a:ea typeface="+mj-ea"/>
                <a:cs typeface="+mj-cs"/>
              </a:rPr>
              <a:t/>
            </a:r>
            <a:br>
              <a:rPr kumimoji="0" lang="pl-PL" sz="1800" b="0" i="0" u="none" strike="noStrike" kern="1200" cap="none" spc="0" normalizeH="0" baseline="0" noProof="0" dirty="0" smtClean="0">
                <a:ln>
                  <a:noFill/>
                </a:ln>
                <a:solidFill>
                  <a:schemeClr val="tx1"/>
                </a:solidFill>
                <a:effectLst/>
                <a:uLnTx/>
                <a:uFillTx/>
                <a:latin typeface="+mj-lt"/>
                <a:ea typeface="+mj-ea"/>
                <a:cs typeface="+mj-cs"/>
              </a:rPr>
            </a:br>
            <a:endParaRPr kumimoji="0" lang="pl-PL" sz="1800" b="1" i="0" u="none" strike="noStrike" kern="1200" cap="none" spc="0" normalizeH="0" baseline="0" noProof="0" dirty="0">
              <a:ln>
                <a:noFill/>
              </a:ln>
              <a:solidFill>
                <a:schemeClr val="tx1"/>
              </a:solidFill>
              <a:effectLst/>
              <a:uLnTx/>
              <a:uFillTx/>
              <a:latin typeface="+mn-lt"/>
              <a:ea typeface="+mj-ea"/>
              <a:cs typeface="+mj-cs"/>
            </a:endParaRPr>
          </a:p>
        </p:txBody>
      </p:sp>
      <p:sp>
        <p:nvSpPr>
          <p:cNvPr id="6" name="Tytuł 1"/>
          <p:cNvSpPr txBox="1">
            <a:spLocks/>
          </p:cNvSpPr>
          <p:nvPr/>
        </p:nvSpPr>
        <p:spPr>
          <a:xfrm>
            <a:off x="285720" y="3571876"/>
            <a:ext cx="8572560" cy="1285884"/>
          </a:xfrm>
          <a:prstGeom prst="rect">
            <a:avLst/>
          </a:prstGeom>
        </p:spPr>
        <p:txBody>
          <a:bodyPr vert="horz" lIns="45720" rIns="45720" anchor="ctr">
            <a:normAutofit fontScale="97500"/>
          </a:bodyPr>
          <a:lstStyle/>
          <a:p>
            <a:pPr lvl="0">
              <a:spcBef>
                <a:spcPct val="0"/>
              </a:spcBef>
            </a:pPr>
            <a:r>
              <a:rPr lang="pl-PL" sz="21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Aby złagodzić ewentualne problemy związane z nauką, zwracajmy uwagę w młodszych klasach, czy nasze dziecko dobrze opanowało wiedzę i umiejętności. Uczmy je systematycznej pracy. </a:t>
            </a:r>
            <a:r>
              <a:rPr kumimoji="0" lang="pl-PL" sz="1800" b="0" i="0" u="none" strike="noStrike" kern="1200" cap="none" spc="0" normalizeH="0" baseline="0" noProof="0" dirty="0" smtClean="0">
                <a:ln>
                  <a:noFill/>
                </a:ln>
                <a:solidFill>
                  <a:schemeClr val="tx1"/>
                </a:solidFill>
                <a:effectLst/>
                <a:uLnTx/>
                <a:uFillTx/>
                <a:latin typeface="+mj-lt"/>
                <a:ea typeface="+mj-ea"/>
                <a:cs typeface="+mj-cs"/>
              </a:rPr>
              <a:t/>
            </a:r>
            <a:br>
              <a:rPr kumimoji="0" lang="pl-PL" sz="1800" b="0" i="0" u="none" strike="noStrike" kern="1200" cap="none" spc="0" normalizeH="0" baseline="0" noProof="0" dirty="0" smtClean="0">
                <a:ln>
                  <a:noFill/>
                </a:ln>
                <a:solidFill>
                  <a:schemeClr val="tx1"/>
                </a:solidFill>
                <a:effectLst/>
                <a:uLnTx/>
                <a:uFillTx/>
                <a:latin typeface="+mj-lt"/>
                <a:ea typeface="+mj-ea"/>
                <a:cs typeface="+mj-cs"/>
              </a:rPr>
            </a:br>
            <a:endParaRPr kumimoji="0" lang="pl-PL" sz="1800" b="1" i="0" u="none" strike="noStrike" kern="1200" cap="none" spc="0" normalizeH="0" baseline="0" noProof="0" dirty="0">
              <a:ln>
                <a:noFill/>
              </a:ln>
              <a:solidFill>
                <a:schemeClr val="tx1"/>
              </a:solidFill>
              <a:effectLst/>
              <a:uLnTx/>
              <a:uFillTx/>
              <a:latin typeface="+mn-lt"/>
              <a:ea typeface="+mj-ea"/>
              <a:cs typeface="+mj-cs"/>
            </a:endParaRPr>
          </a:p>
        </p:txBody>
      </p:sp>
      <p:sp>
        <p:nvSpPr>
          <p:cNvPr id="7" name="Tytuł 1"/>
          <p:cNvSpPr txBox="1">
            <a:spLocks/>
          </p:cNvSpPr>
          <p:nvPr/>
        </p:nvSpPr>
        <p:spPr>
          <a:xfrm>
            <a:off x="357158" y="4572008"/>
            <a:ext cx="8258204" cy="857256"/>
          </a:xfrm>
          <a:prstGeom prst="rect">
            <a:avLst/>
          </a:prstGeom>
        </p:spPr>
        <p:txBody>
          <a:bodyPr vert="horz" lIns="45720" rIns="45720"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pl-PL" sz="2000" b="1" i="0" u="none" strike="noStrike" kern="120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n-lt"/>
                <a:ea typeface="+mj-ea"/>
                <a:cs typeface="+mj-cs"/>
              </a:rPr>
              <a:t>Nasz stosunek do ocen ma duży wpływ na reakcje dziecka. Doceńmy przede wszystkim jego pracę, a nie oceny. </a:t>
            </a:r>
            <a:endParaRPr kumimoji="0" lang="pl-PL" sz="2000" b="1" i="0" u="none" strike="noStrike" kern="120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n-lt"/>
              <a:ea typeface="+mj-ea"/>
              <a:cs typeface="+mj-cs"/>
            </a:endParaRPr>
          </a:p>
        </p:txBody>
      </p:sp>
      <p:sp>
        <p:nvSpPr>
          <p:cNvPr id="8" name="Tytuł 1"/>
          <p:cNvSpPr txBox="1">
            <a:spLocks/>
          </p:cNvSpPr>
          <p:nvPr/>
        </p:nvSpPr>
        <p:spPr>
          <a:xfrm>
            <a:off x="357158" y="5429264"/>
            <a:ext cx="8258204" cy="1143000"/>
          </a:xfrm>
          <a:prstGeom prst="rect">
            <a:avLst/>
          </a:prstGeom>
        </p:spPr>
        <p:txBody>
          <a:bodyPr vert="horz" lIns="45720" rIns="45720" anchor="ctr">
            <a:noAutofit/>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pl-PL" sz="2000" b="1" i="0" u="none" strike="noStrike" kern="120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n-lt"/>
                <a:ea typeface="+mj-ea"/>
                <a:cs typeface="+mj-cs"/>
              </a:rPr>
              <a:t>Dzieci w</a:t>
            </a:r>
            <a:r>
              <a:rPr kumimoji="0" lang="pl-PL" sz="2000" b="1" i="0" u="none" strike="noStrike" kern="1200" normalizeH="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n-lt"/>
                <a:ea typeface="+mj-ea"/>
                <a:cs typeface="+mj-cs"/>
              </a:rPr>
              <a:t> tym wieku dużą rolę przykładają do grupy rówieśniczej . Ma ona duży wpływ na samoocenę dziecka. Odrzucenie przez nią może spowodować niepowodzenia szkolne.</a:t>
            </a:r>
            <a:endParaRPr kumimoji="0" lang="pl-PL" sz="2000" b="1" i="0" u="none" strike="noStrike" kern="120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n-lt"/>
              <a:ea typeface="+mj-ea"/>
              <a:cs typeface="+mj-cs"/>
            </a:endParaRPr>
          </a:p>
        </p:txBody>
      </p:sp>
      <p:pic>
        <p:nvPicPr>
          <p:cNvPr id="10" name="Obraz 9" descr="443.gif"/>
          <p:cNvPicPr>
            <a:picLocks noChangeAspect="1"/>
          </p:cNvPicPr>
          <p:nvPr/>
        </p:nvPicPr>
        <p:blipFill>
          <a:blip r:embed="rId2"/>
          <a:stretch>
            <a:fillRect/>
          </a:stretch>
        </p:blipFill>
        <p:spPr>
          <a:xfrm>
            <a:off x="5572132" y="6215082"/>
            <a:ext cx="3571868" cy="446484"/>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1+#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trips(downLeft)">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2000" fill="hold"/>
                                        <p:tgtEl>
                                          <p:spTgt spid="4"/>
                                        </p:tgtEl>
                                        <p:attrNameLst>
                                          <p:attrName>ppt_x</p:attrName>
                                        </p:attrNameLst>
                                      </p:cBhvr>
                                      <p:tavLst>
                                        <p:tav tm="0">
                                          <p:val>
                                            <p:strVal val="1+#ppt_w/2"/>
                                          </p:val>
                                        </p:tav>
                                        <p:tav tm="100000">
                                          <p:val>
                                            <p:strVal val="#ppt_x"/>
                                          </p:val>
                                        </p:tav>
                                      </p:tavLst>
                                    </p:anim>
                                    <p:anim calcmode="lin" valueType="num">
                                      <p:cBhvr additive="base">
                                        <p:cTn id="19"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2000" fill="hold"/>
                                        <p:tgtEl>
                                          <p:spTgt spid="6"/>
                                        </p:tgtEl>
                                        <p:attrNameLst>
                                          <p:attrName>ppt_x</p:attrName>
                                        </p:attrNameLst>
                                      </p:cBhvr>
                                      <p:tavLst>
                                        <p:tav tm="0">
                                          <p:val>
                                            <p:strVal val="1+#ppt_w/2"/>
                                          </p:val>
                                        </p:tav>
                                        <p:tav tm="100000">
                                          <p:val>
                                            <p:strVal val="#ppt_x"/>
                                          </p:val>
                                        </p:tav>
                                      </p:tavLst>
                                    </p:anim>
                                    <p:anim calcmode="lin" valueType="num">
                                      <p:cBhvr additive="base">
                                        <p:cTn id="25"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2000" fill="hold"/>
                                        <p:tgtEl>
                                          <p:spTgt spid="7"/>
                                        </p:tgtEl>
                                        <p:attrNameLst>
                                          <p:attrName>ppt_x</p:attrName>
                                        </p:attrNameLst>
                                      </p:cBhvr>
                                      <p:tavLst>
                                        <p:tav tm="0">
                                          <p:val>
                                            <p:strVal val="1+#ppt_w/2"/>
                                          </p:val>
                                        </p:tav>
                                        <p:tav tm="100000">
                                          <p:val>
                                            <p:strVal val="#ppt_x"/>
                                          </p:val>
                                        </p:tav>
                                      </p:tavLst>
                                    </p:anim>
                                    <p:anim calcmode="lin" valueType="num">
                                      <p:cBhvr additive="base">
                                        <p:cTn id="31"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2000" fill="hold"/>
                                        <p:tgtEl>
                                          <p:spTgt spid="8"/>
                                        </p:tgtEl>
                                        <p:attrNameLst>
                                          <p:attrName>ppt_x</p:attrName>
                                        </p:attrNameLst>
                                      </p:cBhvr>
                                      <p:tavLst>
                                        <p:tav tm="0">
                                          <p:val>
                                            <p:strVal val="1+#ppt_w/2"/>
                                          </p:val>
                                        </p:tav>
                                        <p:tav tm="100000">
                                          <p:val>
                                            <p:strVal val="#ppt_x"/>
                                          </p:val>
                                        </p:tav>
                                      </p:tavLst>
                                    </p:anim>
                                    <p:anim calcmode="lin" valueType="num">
                                      <p:cBhvr additive="base">
                                        <p:cTn id="37" dur="2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6" presetClass="emph" presetSubtype="0" fill="hold" nodeType="clickEffect">
                                  <p:stCondLst>
                                    <p:cond delay="0"/>
                                  </p:stCondLst>
                                  <p:childTnLst>
                                    <p:animScale>
                                      <p:cBhvr>
                                        <p:cTn id="41" dur="2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Obraz 12" descr="559.gif"/>
          <p:cNvPicPr>
            <a:picLocks noChangeAspect="1"/>
          </p:cNvPicPr>
          <p:nvPr/>
        </p:nvPicPr>
        <p:blipFill>
          <a:blip r:embed="rId2"/>
          <a:stretch>
            <a:fillRect/>
          </a:stretch>
        </p:blipFill>
        <p:spPr>
          <a:xfrm>
            <a:off x="7715250" y="142852"/>
            <a:ext cx="1428750" cy="1304925"/>
          </a:xfrm>
          <a:prstGeom prst="rect">
            <a:avLst/>
          </a:prstGeom>
        </p:spPr>
      </p:pic>
      <p:sp>
        <p:nvSpPr>
          <p:cNvPr id="2" name="Tytuł 1"/>
          <p:cNvSpPr>
            <a:spLocks noGrp="1"/>
          </p:cNvSpPr>
          <p:nvPr>
            <p:ph type="title"/>
          </p:nvPr>
        </p:nvSpPr>
        <p:spPr>
          <a:xfrm>
            <a:off x="428596" y="214290"/>
            <a:ext cx="8258204" cy="785818"/>
          </a:xfrm>
        </p:spPr>
        <p:txBody>
          <a:bodyPr>
            <a:noAutofit/>
          </a:bodyPr>
          <a:lstStyle/>
          <a:p>
            <a:pPr algn="just"/>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Czego obawiają się Wasze dzieci?</a:t>
            </a:r>
            <a:endParaRPr lang="pl-PL"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7" name="Tytuł 1"/>
          <p:cNvSpPr txBox="1">
            <a:spLocks/>
          </p:cNvSpPr>
          <p:nvPr/>
        </p:nvSpPr>
        <p:spPr>
          <a:xfrm>
            <a:off x="214282" y="928670"/>
            <a:ext cx="8258204" cy="92869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32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utraty zaufania, które wypracowały u „swojego nauczyciela”;</a:t>
            </a:r>
            <a:endParaRPr lang="pl-PL" sz="32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8" name="Tytuł 1"/>
          <p:cNvSpPr txBox="1">
            <a:spLocks/>
          </p:cNvSpPr>
          <p:nvPr/>
        </p:nvSpPr>
        <p:spPr>
          <a:xfrm>
            <a:off x="285720" y="2071678"/>
            <a:ext cx="8258204" cy="928694"/>
          </a:xfrm>
          <a:prstGeom prst="rect">
            <a:avLst/>
          </a:prstGeom>
        </p:spPr>
        <p:txBody>
          <a:bodyPr vert="horz" lIns="45720" rIns="45720" anchor="ctr">
            <a:noAutofit/>
          </a:bodyPr>
          <a:lstStyle/>
          <a:p>
            <a:pPr marL="0" marR="0" lvl="0" indent="0" algn="just" defTabSz="914400" rtl="0" eaLnBrk="1" fontAlgn="auto" latinLnBrk="0" hangingPunct="1">
              <a:lnSpc>
                <a:spcPct val="100000"/>
              </a:lnSpc>
              <a:spcBef>
                <a:spcPct val="0"/>
              </a:spcBef>
              <a:spcAft>
                <a:spcPts val="0"/>
              </a:spcAft>
              <a:buClrTx/>
              <a:buSzTx/>
              <a:buFont typeface="Wingdings" pitchFamily="2" charset="2"/>
              <a:buChar char="Ø"/>
              <a:tabLst/>
              <a:defRPr/>
            </a:pPr>
            <a:r>
              <a:rPr kumimoji="0" lang="pl-PL"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j-ea"/>
                <a:cs typeface="+mj-cs"/>
              </a:rPr>
              <a:t> </a:t>
            </a:r>
            <a:r>
              <a:rPr kumimoji="0" lang="pl-PL" sz="3200" b="1" i="0" u="none" strike="noStrike" kern="1200" spc="200" normalizeH="0" baseline="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utraty zdobytej wcześniej pozycji w klasie;</a:t>
            </a:r>
            <a:endParaRPr kumimoji="0" lang="pl-PL" sz="3200" b="1" i="0" u="none" strike="noStrike" kern="1200" spc="200" normalizeH="0" baseline="0" noProof="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endParaRPr>
          </a:p>
        </p:txBody>
      </p:sp>
      <p:sp>
        <p:nvSpPr>
          <p:cNvPr id="9" name="Tytuł 1"/>
          <p:cNvSpPr txBox="1">
            <a:spLocks/>
          </p:cNvSpPr>
          <p:nvPr/>
        </p:nvSpPr>
        <p:spPr>
          <a:xfrm>
            <a:off x="357158" y="2928934"/>
            <a:ext cx="8258204" cy="928694"/>
          </a:xfrm>
          <a:prstGeom prst="rect">
            <a:avLst/>
          </a:prstGeom>
        </p:spPr>
        <p:txBody>
          <a:bodyPr vert="horz" lIns="45720" rIns="45720" anchor="ctr">
            <a:noAutofit/>
          </a:bodyPr>
          <a:lstStyle/>
          <a:p>
            <a:pPr marL="0" marR="0" lvl="0" indent="0" algn="just" defTabSz="914400" rtl="0" eaLnBrk="1" fontAlgn="auto" latinLnBrk="0" hangingPunct="1">
              <a:lnSpc>
                <a:spcPct val="100000"/>
              </a:lnSpc>
              <a:spcBef>
                <a:spcPct val="0"/>
              </a:spcBef>
              <a:spcAft>
                <a:spcPts val="0"/>
              </a:spcAft>
              <a:buClrTx/>
              <a:buSzTx/>
              <a:buFont typeface="Wingdings" pitchFamily="2" charset="2"/>
              <a:buChar char="Ø"/>
              <a:tabLst/>
              <a:defRPr/>
            </a:pPr>
            <a:r>
              <a:rPr kumimoji="0" lang="pl-PL"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j-ea"/>
                <a:cs typeface="+mj-cs"/>
              </a:rPr>
              <a:t> </a:t>
            </a:r>
            <a:r>
              <a:rPr kumimoji="0" lang="pl-PL" sz="3200" b="1" i="0" u="none" strike="noStrike" kern="1200" spc="200" normalizeH="0" baseline="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utraty swojej</a:t>
            </a:r>
            <a:r>
              <a:rPr kumimoji="0" lang="pl-PL" sz="3200" b="1" i="0" u="none" strike="noStrike" kern="1200" spc="200" normalizeH="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 koleżanki, kolegi;</a:t>
            </a:r>
            <a:endParaRPr kumimoji="0" lang="pl-PL" sz="3200" b="1" i="0" u="none" strike="noStrike" kern="1200" spc="200" normalizeH="0" baseline="0" noProof="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endParaRPr>
          </a:p>
        </p:txBody>
      </p:sp>
      <p:sp>
        <p:nvSpPr>
          <p:cNvPr id="10" name="Tytuł 1"/>
          <p:cNvSpPr txBox="1">
            <a:spLocks/>
          </p:cNvSpPr>
          <p:nvPr/>
        </p:nvSpPr>
        <p:spPr>
          <a:xfrm>
            <a:off x="285720" y="3786190"/>
            <a:ext cx="8258204" cy="928694"/>
          </a:xfrm>
          <a:prstGeom prst="rect">
            <a:avLst/>
          </a:prstGeom>
        </p:spPr>
        <p:txBody>
          <a:bodyPr vert="horz" lIns="45720" rIns="45720" anchor="ctr">
            <a:noAutofit/>
          </a:bodyPr>
          <a:lstStyle/>
          <a:p>
            <a:pPr marL="0" marR="0" lvl="0" indent="0" defTabSz="914400" rtl="0" eaLnBrk="1" fontAlgn="auto" latinLnBrk="0" hangingPunct="1">
              <a:lnSpc>
                <a:spcPct val="100000"/>
              </a:lnSpc>
              <a:spcBef>
                <a:spcPct val="0"/>
              </a:spcBef>
              <a:spcAft>
                <a:spcPts val="0"/>
              </a:spcAft>
              <a:buClrTx/>
              <a:buSzTx/>
              <a:buFont typeface="Wingdings" pitchFamily="2" charset="2"/>
              <a:buChar char="Ø"/>
              <a:tabLst/>
              <a:defRPr/>
            </a:pPr>
            <a:r>
              <a:rPr kumimoji="0" lang="pl-PL"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j-ea"/>
                <a:cs typeface="+mj-cs"/>
              </a:rPr>
              <a:t> </a:t>
            </a:r>
            <a:r>
              <a:rPr kumimoji="0" lang="pl-PL" sz="3200" b="1" i="0" u="none" strike="noStrike" kern="1200" spc="200" normalizeH="0" baseline="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surowych i wymagających nauczycieli;</a:t>
            </a:r>
            <a:endParaRPr kumimoji="0" lang="pl-PL" sz="3200" b="1" i="0" u="none" strike="noStrike" kern="1200" spc="200" normalizeH="0" baseline="0" noProof="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endParaRPr>
          </a:p>
        </p:txBody>
      </p:sp>
      <p:sp>
        <p:nvSpPr>
          <p:cNvPr id="11" name="Tytuł 1"/>
          <p:cNvSpPr txBox="1">
            <a:spLocks/>
          </p:cNvSpPr>
          <p:nvPr/>
        </p:nvSpPr>
        <p:spPr>
          <a:xfrm>
            <a:off x="285720" y="4929198"/>
            <a:ext cx="8258204" cy="1428760"/>
          </a:xfrm>
          <a:prstGeom prst="rect">
            <a:avLst/>
          </a:prstGeom>
        </p:spPr>
        <p:txBody>
          <a:bodyPr vert="horz" lIns="45720" rIns="45720" anchor="ctr">
            <a:noAutofit/>
          </a:bodyPr>
          <a:lstStyle/>
          <a:p>
            <a:pPr marL="0" marR="0" lvl="0" indent="0" defTabSz="914400" rtl="0" eaLnBrk="1" fontAlgn="auto" latinLnBrk="0" hangingPunct="1">
              <a:lnSpc>
                <a:spcPct val="100000"/>
              </a:lnSpc>
              <a:spcBef>
                <a:spcPct val="0"/>
              </a:spcBef>
              <a:spcAft>
                <a:spcPts val="0"/>
              </a:spcAft>
              <a:buClrTx/>
              <a:buSzTx/>
              <a:buFont typeface="Wingdings" pitchFamily="2" charset="2"/>
              <a:buChar char="Ø"/>
              <a:tabLst/>
              <a:defRPr/>
            </a:pPr>
            <a:r>
              <a:rPr kumimoji="0" lang="pl-PL" sz="3200" b="1" i="0" u="none" strike="noStrike" kern="1200" cap="none" spc="50" normalizeH="0" baseline="0" noProof="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uLnTx/>
                <a:uFillTx/>
                <a:latin typeface="+mn-lt"/>
                <a:ea typeface="+mj-ea"/>
                <a:cs typeface="+mj-cs"/>
              </a:rPr>
              <a:t> </a:t>
            </a:r>
            <a:r>
              <a:rPr kumimoji="0" lang="pl-PL" sz="3200" b="1" i="0" u="none" strike="noStrike" kern="1200" spc="200" normalizeH="0" baseline="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większej</a:t>
            </a:r>
            <a:r>
              <a:rPr kumimoji="0" lang="pl-PL" sz="3200" b="1" i="0" u="none" strike="noStrike" kern="1200" spc="200" normalizeH="0" noProof="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rPr>
              <a:t> liczby zadań domowych, sprawdzianów, trudniejszego materiału do nauki.</a:t>
            </a:r>
            <a:endParaRPr kumimoji="0" lang="pl-PL" sz="3200" b="1" i="0" u="none" strike="noStrike" kern="1200" spc="200" normalizeH="0" baseline="0" noProof="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endParaRPr>
          </a:p>
        </p:txBody>
      </p:sp>
      <p:sp>
        <p:nvSpPr>
          <p:cNvPr id="12" name="Tytuł 1"/>
          <p:cNvSpPr txBox="1">
            <a:spLocks/>
          </p:cNvSpPr>
          <p:nvPr/>
        </p:nvSpPr>
        <p:spPr>
          <a:xfrm>
            <a:off x="652434" y="1223946"/>
            <a:ext cx="8258204" cy="928694"/>
          </a:xfrm>
          <a:prstGeom prst="rect">
            <a:avLst/>
          </a:prstGeom>
        </p:spPr>
        <p:txBody>
          <a:bodyPr vert="horz" lIns="45720" rIns="45720" anchor="ctr">
            <a:noAutofit/>
          </a:bodyPr>
          <a:lstStyle/>
          <a:p>
            <a:pPr marL="0" marR="0" lvl="0" indent="0" algn="just" defTabSz="914400" rtl="0" eaLnBrk="1" fontAlgn="auto" latinLnBrk="0" hangingPunct="1">
              <a:lnSpc>
                <a:spcPct val="100000"/>
              </a:lnSpc>
              <a:spcBef>
                <a:spcPct val="0"/>
              </a:spcBef>
              <a:spcAft>
                <a:spcPts val="0"/>
              </a:spcAft>
              <a:buClrTx/>
              <a:buSzTx/>
              <a:buFont typeface="Wingdings" pitchFamily="2" charset="2"/>
              <a:buChar char="Ø"/>
              <a:tabLst/>
              <a:defRPr/>
            </a:pPr>
            <a:endParaRPr kumimoji="0" lang="pl-PL" sz="3200" b="1" i="0" u="none" strike="noStrike" kern="1200" spc="200" normalizeH="0" baseline="0" noProof="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uLnTx/>
              <a:uFillTx/>
              <a:latin typeface="+mn-lt"/>
              <a:ea typeface="+mj-ea"/>
              <a:cs typeface="+mj-cs"/>
            </a:endParaRPr>
          </a:p>
        </p:txBody>
      </p:sp>
      <p:pic>
        <p:nvPicPr>
          <p:cNvPr id="14" name="Obraz 13" descr="425.gif"/>
          <p:cNvPicPr>
            <a:picLocks noChangeAspect="1"/>
          </p:cNvPicPr>
          <p:nvPr/>
        </p:nvPicPr>
        <p:blipFill>
          <a:blip r:embed="rId3"/>
          <a:stretch>
            <a:fillRect/>
          </a:stretch>
        </p:blipFill>
        <p:spPr>
          <a:xfrm>
            <a:off x="7500958" y="5429264"/>
            <a:ext cx="1285884" cy="1285884"/>
          </a:xfrm>
          <a:prstGeom prst="rect">
            <a:avLst/>
          </a:prstGeom>
        </p:spPr>
      </p:pic>
      <p:pic>
        <p:nvPicPr>
          <p:cNvPr id="15" name="Obraz 14" descr="213.gif"/>
          <p:cNvPicPr>
            <a:picLocks noChangeAspect="1"/>
          </p:cNvPicPr>
          <p:nvPr/>
        </p:nvPicPr>
        <p:blipFill>
          <a:blip r:embed="rId4"/>
          <a:stretch>
            <a:fillRect/>
          </a:stretch>
        </p:blipFill>
        <p:spPr>
          <a:xfrm>
            <a:off x="7500958" y="2786058"/>
            <a:ext cx="1357316" cy="1568454"/>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000" fill="hold"/>
                                        <p:tgtEl>
                                          <p:spTgt spid="7"/>
                                        </p:tgtEl>
                                        <p:attrNameLst>
                                          <p:attrName>ppt_x</p:attrName>
                                        </p:attrNameLst>
                                      </p:cBhvr>
                                      <p:tavLst>
                                        <p:tav tm="0">
                                          <p:val>
                                            <p:strVal val="1+#ppt_w/2"/>
                                          </p:val>
                                        </p:tav>
                                        <p:tav tm="100000">
                                          <p:val>
                                            <p:strVal val="#ppt_x"/>
                                          </p:val>
                                        </p:tav>
                                      </p:tavLst>
                                    </p:anim>
                                    <p:anim calcmode="lin" valueType="num">
                                      <p:cBhvr additive="base">
                                        <p:cTn id="13"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2000" fill="hold"/>
                                        <p:tgtEl>
                                          <p:spTgt spid="8"/>
                                        </p:tgtEl>
                                        <p:attrNameLst>
                                          <p:attrName>ppt_x</p:attrName>
                                        </p:attrNameLst>
                                      </p:cBhvr>
                                      <p:tavLst>
                                        <p:tav tm="0">
                                          <p:val>
                                            <p:strVal val="1+#ppt_w/2"/>
                                          </p:val>
                                        </p:tav>
                                        <p:tav tm="100000">
                                          <p:val>
                                            <p:strVal val="#ppt_x"/>
                                          </p:val>
                                        </p:tav>
                                      </p:tavLst>
                                    </p:anim>
                                    <p:anim calcmode="lin" valueType="num">
                                      <p:cBhvr additive="base">
                                        <p:cTn id="19" dur="2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diamond(in)">
                                      <p:cBhvr>
                                        <p:cTn id="24" dur="20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strVal val="#ppt_w*0.70"/>
                                          </p:val>
                                        </p:tav>
                                        <p:tav tm="100000">
                                          <p:val>
                                            <p:strVal val="#ppt_w"/>
                                          </p:val>
                                        </p:tav>
                                      </p:tavLst>
                                    </p:anim>
                                    <p:anim calcmode="lin" valueType="num">
                                      <p:cBhvr>
                                        <p:cTn id="36" dur="1000" fill="hold"/>
                                        <p:tgtEl>
                                          <p:spTgt spid="15"/>
                                        </p:tgtEl>
                                        <p:attrNameLst>
                                          <p:attrName>ppt_h</p:attrName>
                                        </p:attrNameLst>
                                      </p:cBhvr>
                                      <p:tavLst>
                                        <p:tav tm="0">
                                          <p:val>
                                            <p:strVal val="#ppt_h"/>
                                          </p:val>
                                        </p:tav>
                                        <p:tav tm="100000">
                                          <p:val>
                                            <p:strVal val="#ppt_h"/>
                                          </p:val>
                                        </p:tav>
                                      </p:tavLst>
                                    </p:anim>
                                    <p:animEffect transition="in" filter="fade">
                                      <p:cBhvr>
                                        <p:cTn id="37" dur="1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000" fill="hold"/>
                                        <p:tgtEl>
                                          <p:spTgt spid="10"/>
                                        </p:tgtEl>
                                        <p:attrNameLst>
                                          <p:attrName>ppt_x</p:attrName>
                                        </p:attrNameLst>
                                      </p:cBhvr>
                                      <p:tavLst>
                                        <p:tav tm="0">
                                          <p:val>
                                            <p:strVal val="1+#ppt_w/2"/>
                                          </p:val>
                                        </p:tav>
                                        <p:tav tm="100000">
                                          <p:val>
                                            <p:strVal val="#ppt_x"/>
                                          </p:val>
                                        </p:tav>
                                      </p:tavLst>
                                    </p:anim>
                                    <p:anim calcmode="lin" valueType="num">
                                      <p:cBhvr additive="base">
                                        <p:cTn id="43"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2000" fill="hold"/>
                                        <p:tgtEl>
                                          <p:spTgt spid="11"/>
                                        </p:tgtEl>
                                        <p:attrNameLst>
                                          <p:attrName>ppt_x</p:attrName>
                                        </p:attrNameLst>
                                      </p:cBhvr>
                                      <p:tavLst>
                                        <p:tav tm="0">
                                          <p:val>
                                            <p:strVal val="1+#ppt_w/2"/>
                                          </p:val>
                                        </p:tav>
                                        <p:tav tm="100000">
                                          <p:val>
                                            <p:strVal val="#ppt_x"/>
                                          </p:val>
                                        </p:tav>
                                      </p:tavLst>
                                    </p:anim>
                                    <p:anim calcmode="lin" valueType="num">
                                      <p:cBhvr additive="base">
                                        <p:cTn id="49" dur="2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8" presetClass="entr" presetSubtype="12"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strips(downLeft)">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mph" presetSubtype="0" fill="hold" nodeType="clickEffect">
                                  <p:stCondLst>
                                    <p:cond delay="0"/>
                                  </p:stCondLst>
                                  <p:childTnLst>
                                    <p:animScale>
                                      <p:cBhvr>
                                        <p:cTn id="58" dur="2000" fill="hold"/>
                                        <p:tgtEl>
                                          <p:spTgt spid="1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58204" cy="868346"/>
          </a:xfrm>
        </p:spPr>
        <p:txBody>
          <a:bodyPr/>
          <a:lstStyle/>
          <a:p>
            <a:r>
              <a:rPr lang="pl-PL"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Pamiętajmy o tym by:</a:t>
            </a:r>
            <a:endParaRPr lang="pl-PL"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Tytuł 1"/>
          <p:cNvSpPr txBox="1">
            <a:spLocks/>
          </p:cNvSpPr>
          <p:nvPr/>
        </p:nvSpPr>
        <p:spPr>
          <a:xfrm>
            <a:off x="214282" y="1142984"/>
            <a:ext cx="8258204" cy="92869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utrzymywać kontakt z wychowawcą, lub nauczycielem danego przedmiotu;</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5" name="Tytuł 1"/>
          <p:cNvSpPr txBox="1">
            <a:spLocks/>
          </p:cNvSpPr>
          <p:nvPr/>
        </p:nvSpPr>
        <p:spPr>
          <a:xfrm>
            <a:off x="285720" y="2000240"/>
            <a:ext cx="8258204" cy="92869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poznać wymagania programowe danego przedmiotu, aby wiedzieć czego dziecko będzie się uczyć;</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6" name="Tytuł 1"/>
          <p:cNvSpPr txBox="1">
            <a:spLocks/>
          </p:cNvSpPr>
          <p:nvPr/>
        </p:nvSpPr>
        <p:spPr>
          <a:xfrm>
            <a:off x="285720" y="2857496"/>
            <a:ext cx="8258204" cy="92869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poznać kryteria oceniania, system punktowy zachowania;</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7" name="Tytuł 1"/>
          <p:cNvSpPr txBox="1">
            <a:spLocks/>
          </p:cNvSpPr>
          <p:nvPr/>
        </p:nvSpPr>
        <p:spPr>
          <a:xfrm>
            <a:off x="285720" y="3643314"/>
            <a:ext cx="8258204" cy="92869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prowadzić z dzieckiem częste rozmowy na temat nowej klasy i nauki; </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8" name="Tytuł 1"/>
          <p:cNvSpPr txBox="1">
            <a:spLocks/>
          </p:cNvSpPr>
          <p:nvPr/>
        </p:nvSpPr>
        <p:spPr>
          <a:xfrm>
            <a:off x="214282" y="4500570"/>
            <a:ext cx="8258204" cy="57150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na bieżąco </a:t>
            </a:r>
            <a:r>
              <a:rPr lang="pl-PL" sz="2400" b="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kontrolować oceny;</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9" name="Tytuł 1"/>
          <p:cNvSpPr txBox="1">
            <a:spLocks/>
          </p:cNvSpPr>
          <p:nvPr/>
        </p:nvSpPr>
        <p:spPr>
          <a:xfrm>
            <a:off x="285720" y="5072074"/>
            <a:ext cx="8258204" cy="428628"/>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zachęcać do systematycznego uczenia się;</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10" name="Tytuł 1"/>
          <p:cNvSpPr txBox="1">
            <a:spLocks/>
          </p:cNvSpPr>
          <p:nvPr/>
        </p:nvSpPr>
        <p:spPr>
          <a:xfrm>
            <a:off x="214282" y="5429264"/>
            <a:ext cx="8258204" cy="571504"/>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umożliwić dziecku spotkania z rówieśnikami;</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11" name="Tytuł 1"/>
          <p:cNvSpPr txBox="1">
            <a:spLocks/>
          </p:cNvSpPr>
          <p:nvPr/>
        </p:nvSpPr>
        <p:spPr>
          <a:xfrm>
            <a:off x="214282" y="5857892"/>
            <a:ext cx="8258204" cy="642966"/>
          </a:xfrm>
          <a:prstGeom prst="rect">
            <a:avLst/>
          </a:prstGeom>
        </p:spPr>
        <p:txBody>
          <a:bodyPr vert="horz" lIns="45720" rIns="45720" anchor="ctr">
            <a:noAutofit/>
          </a:bodyPr>
          <a:lstStyle/>
          <a:p>
            <a:pPr lvl="0" algn="just">
              <a:spcBef>
                <a:spcPct val="0"/>
              </a:spcBef>
              <a:buFont typeface="Wingdings" pitchFamily="2" charset="2"/>
              <a:buChar char="Ø"/>
              <a:defRPr/>
            </a:pPr>
            <a:r>
              <a:rPr lang="pl-PL"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nie krytykować dziecka za niepowodzenia </a:t>
            </a:r>
            <a:r>
              <a:rPr lang="pl-PL" sz="2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szkolne. </a:t>
            </a:r>
            <a:endParaRPr lang="pl-PL" sz="2400"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12" name="Obraz 11" descr="nauka.gif"/>
          <p:cNvPicPr>
            <a:picLocks noChangeAspect="1"/>
          </p:cNvPicPr>
          <p:nvPr/>
        </p:nvPicPr>
        <p:blipFill>
          <a:blip r:embed="rId2"/>
          <a:stretch>
            <a:fillRect/>
          </a:stretch>
        </p:blipFill>
        <p:spPr>
          <a:xfrm>
            <a:off x="6000760" y="0"/>
            <a:ext cx="1643074" cy="1314459"/>
          </a:xfrm>
          <a:prstGeom prst="rect">
            <a:avLst/>
          </a:prstGeom>
        </p:spPr>
      </p:pic>
      <p:pic>
        <p:nvPicPr>
          <p:cNvPr id="14" name="Obraz 13" descr="426.gif"/>
          <p:cNvPicPr>
            <a:picLocks noChangeAspect="1"/>
          </p:cNvPicPr>
          <p:nvPr/>
        </p:nvPicPr>
        <p:blipFill>
          <a:blip r:embed="rId3"/>
          <a:stretch>
            <a:fillRect/>
          </a:stretch>
        </p:blipFill>
        <p:spPr>
          <a:xfrm>
            <a:off x="7286644" y="4357694"/>
            <a:ext cx="1428750" cy="1143000"/>
          </a:xfrm>
          <a:prstGeom prst="rect">
            <a:avLst/>
          </a:prstGeom>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1+#ppt_w/2"/>
                                          </p:val>
                                        </p:tav>
                                        <p:tav tm="100000">
                                          <p:val>
                                            <p:strVal val="#ppt_x"/>
                                          </p:val>
                                        </p:tav>
                                      </p:tavLst>
                                    </p:anim>
                                    <p:anim calcmode="lin" valueType="num">
                                      <p:cBhvr additive="base">
                                        <p:cTn id="15"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strVal val="#ppt_w*0.70"/>
                                          </p:val>
                                        </p:tav>
                                        <p:tav tm="100000">
                                          <p:val>
                                            <p:strVal val="#ppt_w"/>
                                          </p:val>
                                        </p:tav>
                                      </p:tavLst>
                                    </p:anim>
                                    <p:anim calcmode="lin" valueType="num">
                                      <p:cBhvr>
                                        <p:cTn id="21" dur="1000" fill="hold"/>
                                        <p:tgtEl>
                                          <p:spTgt spid="12"/>
                                        </p:tgtEl>
                                        <p:attrNameLst>
                                          <p:attrName>ppt_h</p:attrName>
                                        </p:attrNameLst>
                                      </p:cBhvr>
                                      <p:tavLst>
                                        <p:tav tm="0">
                                          <p:val>
                                            <p:strVal val="#ppt_h"/>
                                          </p:val>
                                        </p:tav>
                                        <p:tav tm="100000">
                                          <p:val>
                                            <p:strVal val="#ppt_h"/>
                                          </p:val>
                                        </p:tav>
                                      </p:tavLst>
                                    </p:anim>
                                    <p:animEffect transition="in" filter="fade">
                                      <p:cBhvr>
                                        <p:cTn id="22" dur="1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1"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2000" fill="hold"/>
                                        <p:tgtEl>
                                          <p:spTgt spid="5"/>
                                        </p:tgtEl>
                                        <p:attrNameLst>
                                          <p:attrName>ppt_x</p:attrName>
                                        </p:attrNameLst>
                                      </p:cBhvr>
                                      <p:tavLst>
                                        <p:tav tm="0">
                                          <p:val>
                                            <p:strVal val="1+#ppt_w/2"/>
                                          </p:val>
                                        </p:tav>
                                        <p:tav tm="100000">
                                          <p:val>
                                            <p:strVal val="#ppt_x"/>
                                          </p:val>
                                        </p:tav>
                                      </p:tavLst>
                                    </p:anim>
                                    <p:anim calcmode="lin" valueType="num">
                                      <p:cBhvr additive="base">
                                        <p:cTn id="28"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2000" fill="hold"/>
                                        <p:tgtEl>
                                          <p:spTgt spid="6"/>
                                        </p:tgtEl>
                                        <p:attrNameLst>
                                          <p:attrName>ppt_x</p:attrName>
                                        </p:attrNameLst>
                                      </p:cBhvr>
                                      <p:tavLst>
                                        <p:tav tm="0">
                                          <p:val>
                                            <p:strVal val="1+#ppt_w/2"/>
                                          </p:val>
                                        </p:tav>
                                        <p:tav tm="100000">
                                          <p:val>
                                            <p:strVal val="#ppt_x"/>
                                          </p:val>
                                        </p:tav>
                                      </p:tavLst>
                                    </p:anim>
                                    <p:anim calcmode="lin" valueType="num">
                                      <p:cBhvr additive="base">
                                        <p:cTn id="34"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2000" fill="hold"/>
                                        <p:tgtEl>
                                          <p:spTgt spid="7"/>
                                        </p:tgtEl>
                                        <p:attrNameLst>
                                          <p:attrName>ppt_x</p:attrName>
                                        </p:attrNameLst>
                                      </p:cBhvr>
                                      <p:tavLst>
                                        <p:tav tm="0">
                                          <p:val>
                                            <p:strVal val="1+#ppt_w/2"/>
                                          </p:val>
                                        </p:tav>
                                        <p:tav tm="100000">
                                          <p:val>
                                            <p:strVal val="#ppt_x"/>
                                          </p:val>
                                        </p:tav>
                                      </p:tavLst>
                                    </p:anim>
                                    <p:anim calcmode="lin" valueType="num">
                                      <p:cBhvr additive="base">
                                        <p:cTn id="40"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2000" fill="hold"/>
                                        <p:tgtEl>
                                          <p:spTgt spid="8"/>
                                        </p:tgtEl>
                                        <p:attrNameLst>
                                          <p:attrName>ppt_x</p:attrName>
                                        </p:attrNameLst>
                                      </p:cBhvr>
                                      <p:tavLst>
                                        <p:tav tm="0">
                                          <p:val>
                                            <p:strVal val="1+#ppt_w/2"/>
                                          </p:val>
                                        </p:tav>
                                        <p:tav tm="100000">
                                          <p:val>
                                            <p:strVal val="#ppt_x"/>
                                          </p:val>
                                        </p:tav>
                                      </p:tavLst>
                                    </p:anim>
                                    <p:anim calcmode="lin" valueType="num">
                                      <p:cBhvr additive="base">
                                        <p:cTn id="46" dur="2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2000" fill="hold"/>
                                        <p:tgtEl>
                                          <p:spTgt spid="9"/>
                                        </p:tgtEl>
                                        <p:attrNameLst>
                                          <p:attrName>ppt_x</p:attrName>
                                        </p:attrNameLst>
                                      </p:cBhvr>
                                      <p:tavLst>
                                        <p:tav tm="0">
                                          <p:val>
                                            <p:strVal val="1+#ppt_w/2"/>
                                          </p:val>
                                        </p:tav>
                                        <p:tav tm="100000">
                                          <p:val>
                                            <p:strVal val="#ppt_x"/>
                                          </p:val>
                                        </p:tav>
                                      </p:tavLst>
                                    </p:anim>
                                    <p:anim calcmode="lin" valueType="num">
                                      <p:cBhvr additive="base">
                                        <p:cTn id="52" dur="2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linds(horizontal)">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fill="hold" grpId="0" nodeType="click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2000" fill="hold"/>
                                        <p:tgtEl>
                                          <p:spTgt spid="10"/>
                                        </p:tgtEl>
                                        <p:attrNameLst>
                                          <p:attrName>ppt_x</p:attrName>
                                        </p:attrNameLst>
                                      </p:cBhvr>
                                      <p:tavLst>
                                        <p:tav tm="0">
                                          <p:val>
                                            <p:strVal val="1+#ppt_w/2"/>
                                          </p:val>
                                        </p:tav>
                                        <p:tav tm="100000">
                                          <p:val>
                                            <p:strVal val="#ppt_x"/>
                                          </p:val>
                                        </p:tav>
                                      </p:tavLst>
                                    </p:anim>
                                    <p:anim calcmode="lin" valueType="num">
                                      <p:cBhvr additive="base">
                                        <p:cTn id="63"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2" fill="hold" grpId="0" nodeType="click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2000" fill="hold"/>
                                        <p:tgtEl>
                                          <p:spTgt spid="11"/>
                                        </p:tgtEl>
                                        <p:attrNameLst>
                                          <p:attrName>ppt_x</p:attrName>
                                        </p:attrNameLst>
                                      </p:cBhvr>
                                      <p:tavLst>
                                        <p:tav tm="0">
                                          <p:val>
                                            <p:strVal val="1+#ppt_w/2"/>
                                          </p:val>
                                        </p:tav>
                                        <p:tav tm="100000">
                                          <p:val>
                                            <p:strVal val="#ppt_x"/>
                                          </p:val>
                                        </p:tav>
                                      </p:tavLst>
                                    </p:anim>
                                    <p:anim calcmode="lin" valueType="num">
                                      <p:cBhvr additive="base">
                                        <p:cTn id="69" dur="2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1"/>
      <p:bldP spid="6" grpId="0"/>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1142984"/>
            <a:ext cx="8258204" cy="1143000"/>
          </a:xfrm>
        </p:spPr>
        <p:txBody>
          <a:bodyPr>
            <a:normAutofit/>
          </a:bodyPr>
          <a:lstStyle/>
          <a:p>
            <a:pPr algn="ctr"/>
            <a:r>
              <a:rPr lang="pl-PL"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rPr>
              <a:t>Dziękuję za uwagę </a:t>
            </a:r>
            <a:r>
              <a:rPr lang="pl-PL"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sym typeface="Wingdings" pitchFamily="2" charset="2"/>
              </a:rPr>
              <a:t></a:t>
            </a:r>
            <a:endParaRPr lang="pl-PL"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endParaRPr>
          </a:p>
        </p:txBody>
      </p:sp>
      <p:pic>
        <p:nvPicPr>
          <p:cNvPr id="4" name="Obraz 3" descr="142.gif"/>
          <p:cNvPicPr>
            <a:picLocks noChangeAspect="1"/>
          </p:cNvPicPr>
          <p:nvPr/>
        </p:nvPicPr>
        <p:blipFill>
          <a:blip r:embed="rId2"/>
          <a:stretch>
            <a:fillRect/>
          </a:stretch>
        </p:blipFill>
        <p:spPr>
          <a:xfrm>
            <a:off x="3428992" y="2428868"/>
            <a:ext cx="1928826" cy="3151984"/>
          </a:xfrm>
          <a:prstGeom prst="rect">
            <a:avLst/>
          </a:prstGeom>
        </p:spPr>
      </p:pic>
      <p:sp>
        <p:nvSpPr>
          <p:cNvPr id="5" name="pole tekstowe 4"/>
          <p:cNvSpPr txBox="1"/>
          <p:nvPr/>
        </p:nvSpPr>
        <p:spPr>
          <a:xfrm>
            <a:off x="5715008" y="5286388"/>
            <a:ext cx="2857520" cy="369332"/>
          </a:xfrm>
          <a:prstGeom prst="rect">
            <a:avLst/>
          </a:prstGeom>
          <a:noFill/>
        </p:spPr>
        <p:txBody>
          <a:bodyPr wrap="square" rtlCol="0">
            <a:spAutoFit/>
          </a:bodyPr>
          <a:lstStyle/>
          <a:p>
            <a:r>
              <a:rPr lang="pl-PL" dirty="0" smtClean="0"/>
              <a:t>mgr Elżbieta Dąbrowska</a:t>
            </a:r>
            <a:endParaRPr lang="pl-PL" dirty="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000" fill="hold"/>
                                        <p:tgtEl>
                                          <p:spTgt spid="5"/>
                                        </p:tgtEl>
                                        <p:attrNameLst>
                                          <p:attrName>ppt_x</p:attrName>
                                        </p:attrNameLst>
                                      </p:cBhvr>
                                      <p:tavLst>
                                        <p:tav tm="0">
                                          <p:val>
                                            <p:strVal val="1+#ppt_w/2"/>
                                          </p:val>
                                        </p:tav>
                                        <p:tav tm="100000">
                                          <p:val>
                                            <p:strVal val="#ppt_x"/>
                                          </p:val>
                                        </p:tav>
                                      </p:tavLst>
                                    </p:anim>
                                    <p:anim calcmode="lin" valueType="num">
                                      <p:cBhvr additive="base">
                                        <p:cTn id="20" dur="2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nodeType="clickEffect">
                                  <p:stCondLst>
                                    <p:cond delay="0"/>
                                  </p:stCondLst>
                                  <p:childTnLst>
                                    <p:animScale>
                                      <p:cBhvr>
                                        <p:cTn id="24"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theme1.xml><?xml version="1.0" encoding="utf-8"?>
<a:theme xmlns:a="http://schemas.openxmlformats.org/drawingml/2006/main" name="Techniczny">
  <a:themeElements>
    <a:clrScheme name="Miejski">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Techniczny">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zny">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101</TotalTime>
  <Words>310</Words>
  <PresentationFormat>Pokaz na ekranie (4:3)</PresentationFormat>
  <Paragraphs>33</Paragraphs>
  <Slides>9</Slides>
  <Notes>0</Notes>
  <HiddenSlides>0</HiddenSlides>
  <MMClips>0</MMClips>
  <ScaleCrop>false</ScaleCrop>
  <HeadingPairs>
    <vt:vector size="4" baseType="variant">
      <vt:variant>
        <vt:lpstr>Motyw</vt:lpstr>
      </vt:variant>
      <vt:variant>
        <vt:i4>1</vt:i4>
      </vt:variant>
      <vt:variant>
        <vt:lpstr>Tytuły slajdów</vt:lpstr>
      </vt:variant>
      <vt:variant>
        <vt:i4>9</vt:i4>
      </vt:variant>
    </vt:vector>
  </HeadingPairs>
  <TitlesOfParts>
    <vt:vector size="10" baseType="lpstr">
      <vt:lpstr>Techniczny</vt:lpstr>
      <vt:lpstr>„Nie wystarczy przekroczyć próg, trzeba iść w głąb.”                                                                                            Jan Paweł II </vt:lpstr>
      <vt:lpstr>Slajd 2</vt:lpstr>
      <vt:lpstr>Zanim zastanowimy się, w jaki sposób można pomóc dziecku, przyjrzyjmy się jak ono przeżywa tę zmianę.</vt:lpstr>
      <vt:lpstr>Slajd 4</vt:lpstr>
      <vt:lpstr>Slajd 5</vt:lpstr>
      <vt:lpstr>Okres adaptacji może przebiegać szybko i bez większego trudu.  Jednak u niektórych dzieci pojawiają się niepokojące zachowania: napięcia nerwowe, wybuchy złości, zamknięcie się w sobie, przygnębienie, unikanie szkoły. Świadczyć mogą one o tym, że dziecko silnie przeżywa tę zmianę i my rodzice koniecznie musimy wtedy mu pomóc.  </vt:lpstr>
      <vt:lpstr>Czego obawiają się Wasze dzieci?</vt:lpstr>
      <vt:lpstr>Pamiętajmy o tym by:</vt:lpstr>
      <vt:lpstr>Dziękuję za uwagę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„Nie wystarczy przekroczyć próg, trzeba iść w głąb.”                                                                                            Jan Paweł II </dc:title>
  <dc:creator>Wojtek</dc:creator>
  <cp:lastModifiedBy>Wojtek</cp:lastModifiedBy>
  <cp:revision>13</cp:revision>
  <dcterms:created xsi:type="dcterms:W3CDTF">2012-12-08T15:44:21Z</dcterms:created>
  <dcterms:modified xsi:type="dcterms:W3CDTF">2013-02-03T16:26:45Z</dcterms:modified>
</cp:coreProperties>
</file>